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5" r:id="rId5"/>
    <p:sldId id="260" r:id="rId6"/>
    <p:sldId id="264" r:id="rId7"/>
    <p:sldId id="258" r:id="rId8"/>
    <p:sldId id="267" r:id="rId9"/>
    <p:sldId id="262" r:id="rId10"/>
    <p:sldId id="261" r:id="rId11"/>
    <p:sldId id="263" r:id="rId12"/>
    <p:sldId id="259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EFF"/>
    <a:srgbClr val="FF3399"/>
    <a:srgbClr val="CC3399"/>
    <a:srgbClr val="70AC2E"/>
    <a:srgbClr val="C19FFF"/>
    <a:srgbClr val="CAB4EA"/>
    <a:srgbClr val="D3B5E9"/>
    <a:srgbClr val="D68B1C"/>
    <a:srgbClr val="FFE0A3"/>
    <a:srgbClr val="D00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4345230"/>
            <a:ext cx="7772400" cy="916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5261460"/>
            <a:ext cx="6400800" cy="610820"/>
          </a:xfrm>
        </p:spPr>
        <p:txBody>
          <a:bodyPr>
            <a:normAutofit/>
          </a:bodyPr>
          <a:lstStyle>
            <a:lvl1pPr marL="0" indent="0" algn="l">
              <a:buNone/>
              <a:defRPr sz="2600">
                <a:solidFill>
                  <a:srgbClr val="43CE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91130"/>
            <a:ext cx="8229600" cy="45811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43C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901950"/>
            <a:ext cx="8229600" cy="3766098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0605" y="527605"/>
            <a:ext cx="7016195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43C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0605" y="1291130"/>
            <a:ext cx="7016195" cy="427574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1138425"/>
            <a:ext cx="8229600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43CE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1670" y="1730202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670" y="2360065"/>
            <a:ext cx="4040188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790" y="1730202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790" y="2360065"/>
            <a:ext cx="4041775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docs.google.com/spreadsheets/d/1SDp7p1y6m7N5xD5_fpOkYOrJvd68V7iy6etXy2cetb8/edit" TargetMode="Externa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hyperlink" Target="https://www.bts.gov/topics/airlines-and-airports-0" TargetMode="External"/><Relationship Id="rId5" Type="http://schemas.openxmlformats.org/officeDocument/2006/relationships/hyperlink" Target="https://catalog.data.gov/dataset/accidents-fatalities-and-rates-1995-through-2014-for-u-s-air-carriers-operating-under-14-c" TargetMode="External"/><Relationship Id="rId4" Type="http://schemas.openxmlformats.org/officeDocument/2006/relationships/hyperlink" Target="https://www.kaggle.com/fivethirtyeight/fivethirtyeight-airline-safety-datase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6" y="4345230"/>
            <a:ext cx="3054100" cy="763525"/>
          </a:xfrm>
        </p:spPr>
        <p:txBody>
          <a:bodyPr>
            <a:normAutofit/>
          </a:bodyPr>
          <a:lstStyle/>
          <a:p>
            <a:r>
              <a:rPr lang="en-US" dirty="0"/>
              <a:t>Airline Safety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5261460"/>
            <a:ext cx="3206805" cy="4581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By Ravindra Neralla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F7F7AC-D043-4A6C-A4C3-903E4A4345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11"/>
    </mc:Choice>
    <mc:Fallback>
      <p:transition spd="slow" advTm="12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365195" y="5415723"/>
            <a:ext cx="7030538" cy="7635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Final conclusion is air travel is much safer than car travel.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DE645-2754-4F7C-B5A9-AC38ADA2B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95" y="1674451"/>
            <a:ext cx="7030538" cy="358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41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83FE0-8414-4F57-B443-39E808A2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36A71-6014-4D79-9EFD-AF6B450E6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6E2BF-9460-4329-A2C9-DD40139A7C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C55207-368D-4DDC-B091-054C7613F3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3537AE-1F05-48D1-9A45-C0152C0EC70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55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17900" y="69490"/>
            <a:ext cx="7016195" cy="61082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Slide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38101" y="4719618"/>
            <a:ext cx="7405899" cy="76352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When we observe the number of accidents by country, it shows USA is at top position, this is due to 2001 attack incidents involving serial plane crashes.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494903-84F0-4B40-A4D5-29B4C041A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101" y="680310"/>
            <a:ext cx="7405899" cy="343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91130"/>
            <a:ext cx="5802790" cy="6108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Transportation Evolution</a:t>
            </a:r>
          </a:p>
        </p:txBody>
      </p:sp>
      <p:pic>
        <p:nvPicPr>
          <p:cNvPr id="1026" name="Picture 2" descr="Evolution of Transportation timeline | Timetoast timelines">
            <a:extLst>
              <a:ext uri="{FF2B5EF4-FFF2-40B4-BE49-F238E27FC236}">
                <a16:creationId xmlns:a16="http://schemas.microsoft.com/office/drawing/2014/main" id="{CA671CD0-310D-46C7-90F3-A53F81B97F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71" y="2222695"/>
            <a:ext cx="8126984" cy="312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DA92EB0-1DC5-4416-BD94-75693A5EB8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24"/>
    </mc:Choice>
    <mc:Fallback>
      <p:transition spd="slow" advTm="43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D642-E58F-4A0E-8339-253702920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1291130"/>
            <a:ext cx="6566315" cy="610820"/>
          </a:xfrm>
        </p:spPr>
        <p:txBody>
          <a:bodyPr>
            <a:normAutofit fontScale="90000"/>
          </a:bodyPr>
          <a:lstStyle/>
          <a:p>
            <a:r>
              <a:rPr lang="en-US" dirty="0"/>
              <a:t>Auto  vs Airline  Accidents</a:t>
            </a:r>
          </a:p>
        </p:txBody>
      </p:sp>
      <p:pic>
        <p:nvPicPr>
          <p:cNvPr id="2050" name="Picture 2" descr="AMANDA MCCOY /STAR-TELEGRAM VIA ASSOCIATED PRESS&#10;                                First responders worked the scene of a fatal crash on I-35 near downtown Fort Worth, today. Police said some people were killed and dozens injured in a massive crash involving 75 to 100 vehicles on an icy Texas interstate.">
            <a:extLst>
              <a:ext uri="{FF2B5EF4-FFF2-40B4-BE49-F238E27FC236}">
                <a16:creationId xmlns:a16="http://schemas.microsoft.com/office/drawing/2014/main" id="{8AA51AD2-CED7-4496-99F0-144A75B4F9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6" y="1866534"/>
            <a:ext cx="4065144" cy="263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9611AD-FC1C-4A72-BD16-9B32EE9FFA9F}"/>
              </a:ext>
            </a:extLst>
          </p:cNvPr>
          <p:cNvSpPr txBox="1"/>
          <p:nvPr/>
        </p:nvSpPr>
        <p:spPr>
          <a:xfrm>
            <a:off x="4162440" y="2474515"/>
            <a:ext cx="30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</a:p>
          <a:p>
            <a:r>
              <a:rPr lang="en-US" dirty="0"/>
              <a:t>s</a:t>
            </a:r>
          </a:p>
        </p:txBody>
      </p:sp>
      <p:pic>
        <p:nvPicPr>
          <p:cNvPr id="2052" name="Picture 4" descr="Timeline: Major plane crashes - CNN">
            <a:extLst>
              <a:ext uri="{FF2B5EF4-FFF2-40B4-BE49-F238E27FC236}">
                <a16:creationId xmlns:a16="http://schemas.microsoft.com/office/drawing/2014/main" id="{A7DA89DD-B179-40B8-A787-6A94CE921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351" y="1866535"/>
            <a:ext cx="4454271" cy="27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D94A9A3-079C-42D0-BA51-FF22A02C08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82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45"/>
    </mc:Choice>
    <mc:Fallback>
      <p:transition spd="slow" advTm="35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Airline Fatalities between 1985-2014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60" y="5152129"/>
            <a:ext cx="8551480" cy="1178266"/>
          </a:xfrm>
        </p:spPr>
        <p:txBody>
          <a:bodyPr>
            <a:normAutofit fontScale="25000" lnSpcReduction="20000"/>
          </a:bodyPr>
          <a:lstStyle/>
          <a:p>
            <a:pPr eaLnBrk="1" hangingPunct="1"/>
            <a:endParaRPr lang="en-US" altLang="en-US" sz="2800" dirty="0"/>
          </a:p>
          <a:p>
            <a:pPr eaLnBrk="1" hangingPunct="1"/>
            <a:r>
              <a:rPr lang="en-US" altLang="en-US" sz="6400" dirty="0"/>
              <a:t>When we observe the above trend, shows the number incidents and fatalities have reduced over the time.</a:t>
            </a:r>
          </a:p>
          <a:p>
            <a:pPr eaLnBrk="1" hangingPunct="1"/>
            <a:r>
              <a:rPr lang="en-US" altLang="en-US" sz="6400" dirty="0"/>
              <a:t>Decrease in number can be attributed to advancements in technology and safety precautions.</a:t>
            </a:r>
          </a:p>
          <a:p>
            <a:pPr eaLnBrk="1" hangingPunct="1"/>
            <a:r>
              <a:rPr lang="en-US" altLang="en-US" sz="6400" dirty="0"/>
              <a:t>The counts have almost reduced by 50% when we compare the data from 1985-99 vs 2000-14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0D3B1-5056-4787-8230-A1EBEA0C5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5" y="1901950"/>
            <a:ext cx="8856890" cy="308610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7A17D94-76F0-4D64-B0E7-8ED454F094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91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69"/>
    </mc:Choice>
    <mc:Fallback>
      <p:transition spd="slow" advTm="44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0" y="1138424"/>
            <a:ext cx="3664919" cy="411985"/>
          </a:xfrm>
        </p:spPr>
        <p:txBody>
          <a:bodyPr>
            <a:normAutofit fontScale="90000"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923687" y="5414166"/>
            <a:ext cx="6091593" cy="1355303"/>
          </a:xfrm>
        </p:spPr>
        <p:txBody>
          <a:bodyPr>
            <a:normAutofit/>
          </a:bodyPr>
          <a:lstStyle/>
          <a:p>
            <a:r>
              <a:rPr lang="en-US" dirty="0"/>
              <a:t>Pie chart clearly shows that Malaysia airlines is at the top, with number of fatalities 537 followed by air France with 337 fatalities.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82BC9-2C68-49BA-8AD5-D92BF1BEF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85" y="1596540"/>
            <a:ext cx="6227690" cy="377149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285A478-E3DF-40FF-AD57-4A268967FA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40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32"/>
    </mc:Choice>
    <mc:Fallback>
      <p:transition spd="slow" advTm="39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Accidents by Year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429374" y="390832"/>
            <a:ext cx="2425189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Final conclusion is air travel is much safer than car travel.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23A40E-2E50-40B5-8921-87360B99E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03" y="1966293"/>
            <a:ext cx="8321792" cy="445216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C3A4EC2-E7AA-4B16-B0E7-0A52304298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46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13"/>
    </mc:Choice>
    <mc:Fallback>
      <p:transition spd="slow" advTm="30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0" y="1138425"/>
            <a:ext cx="4886560" cy="30541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Airline vs Car Fatalities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670604" y="5414165"/>
            <a:ext cx="5650085" cy="1355303"/>
          </a:xfrm>
        </p:spPr>
        <p:txBody>
          <a:bodyPr>
            <a:normAutofit fontScale="70000" lnSpcReduction="20000"/>
          </a:bodyPr>
          <a:lstStyle/>
          <a:p>
            <a:pPr eaLnBrk="1" hangingPunct="1"/>
            <a:r>
              <a:rPr lang="en-US" altLang="en-US" sz="2400" dirty="0"/>
              <a:t>A clear indication that Airline is the safest mode of transportation. </a:t>
            </a:r>
          </a:p>
          <a:p>
            <a:pPr eaLnBrk="1" hangingPunct="1"/>
            <a:r>
              <a:rPr lang="en-US" altLang="en-US" sz="2400" dirty="0"/>
              <a:t>1995 saw the maximum number of Airline crash – 266.</a:t>
            </a:r>
          </a:p>
          <a:p>
            <a:pPr eaLnBrk="1" hangingPunct="1"/>
            <a:r>
              <a:rPr lang="en-US" altLang="en-US" sz="2400" dirty="0"/>
              <a:t>2005 saw the maximum number of Automobile crash – 39,252.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AA108C-2C90-4EA0-875B-E34660850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7" y="1749245"/>
            <a:ext cx="6719021" cy="350348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1104402-626E-4E78-BDAB-3D3461BF1A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47"/>
    </mc:Choice>
    <mc:Fallback>
      <p:transition spd="slow" advTm="36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0" y="1138425"/>
            <a:ext cx="4886560" cy="30541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Airline vs Car Fatalities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34C6DC-3813-4B84-89CC-BB6F382FA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476" y="1596539"/>
            <a:ext cx="4420394" cy="375832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C2EDF0A-CFE5-4BFE-AE4F-8B7C428C91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7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73"/>
    </mc:Choice>
    <mc:Fallback>
      <p:transition spd="slow" advTm="38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8965" y="2751348"/>
            <a:ext cx="8093365" cy="2357408"/>
          </a:xfrm>
        </p:spPr>
        <p:txBody>
          <a:bodyPr>
            <a:normAutofit fontScale="70000" lnSpcReduction="20000"/>
          </a:bodyPr>
          <a:lstStyle/>
          <a:p>
            <a:pPr marL="0" indent="0" eaLnBrk="1" hangingPunct="1">
              <a:buNone/>
              <a:defRPr/>
            </a:pPr>
            <a:endParaRPr lang="en-US" sz="2400" dirty="0">
              <a:hlinkClick r:id="rId4"/>
            </a:endParaRPr>
          </a:p>
          <a:p>
            <a:pPr eaLnBrk="1" hangingPunct="1">
              <a:defRPr/>
            </a:pPr>
            <a:r>
              <a:rPr lang="en-US" sz="25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https://catalog.data.gov/dataset/accidents-fatalities-and-rates-1995-through-2014-for-u-s-air-carriers-operating-under-14-c</a:t>
            </a:r>
            <a:endParaRPr lang="en-US" sz="2500" dirty="0"/>
          </a:p>
          <a:p>
            <a:pPr eaLnBrk="1" hangingPunct="1">
              <a:defRPr/>
            </a:pPr>
            <a:r>
              <a:rPr lang="en-US" sz="2500" dirty="0"/>
              <a:t>https://www-fars.nhtsa.dot.gov/Trends/TrendsGeneral.aspx</a:t>
            </a:r>
          </a:p>
          <a:p>
            <a:pPr eaLnBrk="1" hangingPunct="1">
              <a:defRPr/>
            </a:pPr>
            <a:r>
              <a:rPr lang="en-US" sz="25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https://www.bts.gov/topics/airlines-and-airports-0</a:t>
            </a:r>
            <a:endParaRPr lang="en-US" sz="2500" dirty="0"/>
          </a:p>
          <a:p>
            <a:pPr>
              <a:defRPr/>
            </a:pPr>
            <a:r>
              <a:rPr lang="en-US" sz="2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https://docs.google.com/spreadsheets/d/1SDp7p1y6m7N5xD5_fpOkYOrJvd68V7iy6etXy2cetb8/edit</a:t>
            </a:r>
            <a:endParaRPr lang="en-US" sz="2600" dirty="0"/>
          </a:p>
          <a:p>
            <a:pPr>
              <a:defRPr/>
            </a:pPr>
            <a:r>
              <a:rPr lang="en-US" sz="2600" dirty="0"/>
              <a:t>https://www.airlinereporter</a:t>
            </a:r>
            <a:r>
              <a:rPr lang="en-US" sz="2500" dirty="0"/>
              <a:t>.com/2010/09/flying-is-safe-and-i-am-going-to-prove-it/</a:t>
            </a:r>
          </a:p>
          <a:p>
            <a:pPr eaLnBrk="1" hangingPunct="1">
              <a:defRPr/>
            </a:pPr>
            <a:endParaRPr lang="en-US" sz="2400" dirty="0"/>
          </a:p>
          <a:p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AB186D5-82AA-4A04-A370-B99D7D8F02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83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77"/>
    </mc:Choice>
    <mc:Fallback>
      <p:transition spd="slow" advTm="17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264</Words>
  <Application>Microsoft Office PowerPoint</Application>
  <PresentationFormat>On-screen Show (4:3)</PresentationFormat>
  <Paragraphs>31</Paragraphs>
  <Slides>12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Airline Safety</vt:lpstr>
      <vt:lpstr>Transportation Evolution</vt:lpstr>
      <vt:lpstr>Auto  vs Airline  Accidents</vt:lpstr>
      <vt:lpstr>Airline Fatalities between 1985-2014</vt:lpstr>
      <vt:lpstr>Slide Title</vt:lpstr>
      <vt:lpstr>Accidents by Year</vt:lpstr>
      <vt:lpstr>Airline vs Car Fatalities</vt:lpstr>
      <vt:lpstr>Airline vs Car Fatalities</vt:lpstr>
      <vt:lpstr>References</vt:lpstr>
      <vt:lpstr>Slide Title</vt:lpstr>
      <vt:lpstr>PowerPoint Presentation</vt:lpstr>
      <vt:lpstr>Slide Title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Ravindra Babu Neralla</cp:lastModifiedBy>
  <cp:revision>54</cp:revision>
  <dcterms:created xsi:type="dcterms:W3CDTF">2013-08-21T19:17:07Z</dcterms:created>
  <dcterms:modified xsi:type="dcterms:W3CDTF">2021-03-06T20:12:18Z</dcterms:modified>
</cp:coreProperties>
</file>